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6" r:id="rId5"/>
    <p:sldId id="257" r:id="rId6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3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E4A-89D0-41B2-BA30-5A8F7DED008D}" type="datetimeFigureOut">
              <a:rPr lang="sv-SE" smtClean="0"/>
              <a:pPr/>
              <a:t>2018-06-18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5BCF-2752-49EC-A7B3-C1D59F60FCD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E4A-89D0-41B2-BA30-5A8F7DED008D}" type="datetimeFigureOut">
              <a:rPr lang="sv-SE" smtClean="0"/>
              <a:pPr/>
              <a:t>2018-06-18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5BCF-2752-49EC-A7B3-C1D59F60FCD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E4A-89D0-41B2-BA30-5A8F7DED008D}" type="datetimeFigureOut">
              <a:rPr lang="sv-SE" smtClean="0"/>
              <a:pPr/>
              <a:t>2018-06-18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5BCF-2752-49EC-A7B3-C1D59F60FCD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E4A-89D0-41B2-BA30-5A8F7DED008D}" type="datetimeFigureOut">
              <a:rPr lang="sv-SE" smtClean="0"/>
              <a:pPr/>
              <a:t>2018-06-18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5BCF-2752-49EC-A7B3-C1D59F60FCD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E4A-89D0-41B2-BA30-5A8F7DED008D}" type="datetimeFigureOut">
              <a:rPr lang="sv-SE" smtClean="0"/>
              <a:pPr/>
              <a:t>2018-06-18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5BCF-2752-49EC-A7B3-C1D59F60FCD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E4A-89D0-41B2-BA30-5A8F7DED008D}" type="datetimeFigureOut">
              <a:rPr lang="sv-SE" smtClean="0"/>
              <a:pPr/>
              <a:t>2018-06-18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5BCF-2752-49EC-A7B3-C1D59F60FCD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E4A-89D0-41B2-BA30-5A8F7DED008D}" type="datetimeFigureOut">
              <a:rPr lang="sv-SE" smtClean="0"/>
              <a:pPr/>
              <a:t>2018-06-18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5BCF-2752-49EC-A7B3-C1D59F60FCD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E4A-89D0-41B2-BA30-5A8F7DED008D}" type="datetimeFigureOut">
              <a:rPr lang="sv-SE" smtClean="0"/>
              <a:pPr/>
              <a:t>2018-06-18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5BCF-2752-49EC-A7B3-C1D59F60FCD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E4A-89D0-41B2-BA30-5A8F7DED008D}" type="datetimeFigureOut">
              <a:rPr lang="sv-SE" smtClean="0"/>
              <a:pPr/>
              <a:t>2018-06-18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5BCF-2752-49EC-A7B3-C1D59F60FCD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E4A-89D0-41B2-BA30-5A8F7DED008D}" type="datetimeFigureOut">
              <a:rPr lang="sv-SE" smtClean="0"/>
              <a:pPr/>
              <a:t>2018-06-18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5BCF-2752-49EC-A7B3-C1D59F60FCD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E4A-89D0-41B2-BA30-5A8F7DED008D}" type="datetimeFigureOut">
              <a:rPr lang="sv-SE" smtClean="0"/>
              <a:pPr/>
              <a:t>2018-06-18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5BCF-2752-49EC-A7B3-C1D59F60FCD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7FE4A-89D0-41B2-BA30-5A8F7DED008D}" type="datetimeFigureOut">
              <a:rPr lang="sv-SE" smtClean="0"/>
              <a:pPr/>
              <a:t>2018-06-18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55BCF-2752-49EC-A7B3-C1D59F60FCD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0" name="Elbow Connector 139"/>
          <p:cNvCxnSpPr/>
          <p:nvPr/>
        </p:nvCxnSpPr>
        <p:spPr>
          <a:xfrm rot="10800000" flipH="1">
            <a:off x="362912" y="4318130"/>
            <a:ext cx="396000" cy="216024"/>
          </a:xfrm>
          <a:prstGeom prst="bentConnector3">
            <a:avLst>
              <a:gd name="adj1" fmla="val 50000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309460" y="4390137"/>
            <a:ext cx="7200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42" name="Straight Connector 141"/>
          <p:cNvCxnSpPr/>
          <p:nvPr/>
        </p:nvCxnSpPr>
        <p:spPr>
          <a:xfrm rot="5400000">
            <a:off x="1527537" y="4545343"/>
            <a:ext cx="298405" cy="1588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1533596" y="418624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*</a:t>
            </a:r>
            <a:endParaRPr lang="sv-SE" dirty="0">
              <a:solidFill>
                <a:srgbClr val="FF0000"/>
              </a:solidFill>
            </a:endParaRPr>
          </a:p>
        </p:txBody>
      </p:sp>
      <p:cxnSp>
        <p:nvCxnSpPr>
          <p:cNvPr id="138" name="Elbow Connector 137"/>
          <p:cNvCxnSpPr/>
          <p:nvPr/>
        </p:nvCxnSpPr>
        <p:spPr>
          <a:xfrm rot="10800000" flipH="1">
            <a:off x="6593228" y="4351037"/>
            <a:ext cx="396000" cy="216024"/>
          </a:xfrm>
          <a:prstGeom prst="bentConnector3">
            <a:avLst>
              <a:gd name="adj1" fmla="val 50000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>
            <a:off x="6560088" y="4423044"/>
            <a:ext cx="7200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6" name="Elbow Connector 135"/>
          <p:cNvCxnSpPr/>
          <p:nvPr/>
        </p:nvCxnSpPr>
        <p:spPr>
          <a:xfrm rot="10800000" flipH="1">
            <a:off x="6593228" y="2909208"/>
            <a:ext cx="396000" cy="216024"/>
          </a:xfrm>
          <a:prstGeom prst="bentConnector3">
            <a:avLst>
              <a:gd name="adj1" fmla="val 50000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/>
          <p:cNvSpPr/>
          <p:nvPr/>
        </p:nvSpPr>
        <p:spPr>
          <a:xfrm>
            <a:off x="6560088" y="2981215"/>
            <a:ext cx="7200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4" name="Elbow Connector 133"/>
          <p:cNvCxnSpPr/>
          <p:nvPr/>
        </p:nvCxnSpPr>
        <p:spPr>
          <a:xfrm rot="10800000" flipH="1">
            <a:off x="362912" y="2924944"/>
            <a:ext cx="396000" cy="216024"/>
          </a:xfrm>
          <a:prstGeom prst="bentConnector3">
            <a:avLst>
              <a:gd name="adj1" fmla="val 50000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309460" y="2996951"/>
            <a:ext cx="7200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1" name="Elbow Connector 130"/>
          <p:cNvCxnSpPr/>
          <p:nvPr/>
        </p:nvCxnSpPr>
        <p:spPr>
          <a:xfrm rot="10800000" flipH="1">
            <a:off x="6603960" y="1556793"/>
            <a:ext cx="396000" cy="216024"/>
          </a:xfrm>
          <a:prstGeom prst="bentConnector3">
            <a:avLst>
              <a:gd name="adj1" fmla="val 50000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lbow Connector 129"/>
          <p:cNvCxnSpPr/>
          <p:nvPr/>
        </p:nvCxnSpPr>
        <p:spPr>
          <a:xfrm rot="10800000" flipH="1">
            <a:off x="359576" y="1556793"/>
            <a:ext cx="396000" cy="216024"/>
          </a:xfrm>
          <a:prstGeom prst="bentConnector3">
            <a:avLst>
              <a:gd name="adj1" fmla="val 50000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/>
          <p:nvPr/>
        </p:nvCxnSpPr>
        <p:spPr>
          <a:xfrm rot="10800000">
            <a:off x="5516016" y="1556792"/>
            <a:ext cx="396000" cy="216024"/>
          </a:xfrm>
          <a:prstGeom prst="bentConnector3">
            <a:avLst>
              <a:gd name="adj1" fmla="val 50000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827893" y="3324153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Arial"/>
                <a:cs typeface="Arial"/>
              </a:rPr>
              <a:t>Mocs2A</a:t>
            </a:r>
            <a:r>
              <a:rPr lang="en-US" sz="1200" i="1" baseline="30000" dirty="0" smtClean="0">
                <a:latin typeface="Arial"/>
                <a:cs typeface="Arial"/>
              </a:rPr>
              <a:t>Δ28A</a:t>
            </a:r>
            <a:endParaRPr lang="en-US" sz="1200" i="1" baseline="30000" dirty="0">
              <a:latin typeface="Arial"/>
              <a:cs typeface="Aria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80110" y="236366"/>
            <a:ext cx="51860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Mocs2A </a:t>
            </a:r>
            <a:r>
              <a:rPr lang="sv-SE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deletion</a:t>
            </a:r>
            <a:r>
              <a:rPr lang="sv-SE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mutants (EPG</a:t>
            </a:r>
            <a:r>
              <a:rPr lang="sv-SE" b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16540</a:t>
            </a:r>
            <a:r>
              <a:rPr lang="sv-SE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screen)</a:t>
            </a:r>
            <a:endParaRPr lang="sv-SE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rot="5400000">
            <a:off x="2117669" y="1808430"/>
            <a:ext cx="298405" cy="1588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123728" y="14493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*</a:t>
            </a:r>
            <a:endParaRPr lang="sv-SE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5677883" y="1796710"/>
            <a:ext cx="298405" cy="1588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683942" y="143761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*</a:t>
            </a:r>
            <a:endParaRPr lang="sv-SE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12240" y="1786893"/>
            <a:ext cx="298405" cy="1588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21546" y="142779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*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 flipH="1" flipV="1">
            <a:off x="5992701" y="1369175"/>
            <a:ext cx="523515" cy="237063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6104552" y="1756822"/>
            <a:ext cx="298405" cy="1588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195736" y="1736017"/>
            <a:ext cx="4134260" cy="18081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00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285155" y="1932219"/>
            <a:ext cx="8496000" cy="12699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666188" y="1736016"/>
            <a:ext cx="612000" cy="1920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5536" y="1720539"/>
            <a:ext cx="1404000" cy="2032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647551" y="1729012"/>
            <a:ext cx="1440000" cy="2032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857072" y="1491941"/>
            <a:ext cx="1435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Arial"/>
                <a:cs typeface="Arial"/>
              </a:rPr>
              <a:t>Mocs2A+Mocs2B</a:t>
            </a:r>
            <a:endParaRPr lang="en-US" sz="1200" i="1" dirty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23535" y="1485875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latin typeface="Arial"/>
                <a:cs typeface="Arial"/>
              </a:rPr>
              <a:t>Clbn</a:t>
            </a:r>
            <a:endParaRPr lang="en-US" sz="1200" i="1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3320" y="1469048"/>
            <a:ext cx="515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Arial"/>
                <a:cs typeface="Arial"/>
              </a:rPr>
              <a:t>vig2</a:t>
            </a:r>
            <a:endParaRPr lang="en-US" sz="1200" i="1" dirty="0">
              <a:latin typeface="Arial"/>
              <a:cs typeface="Arial"/>
            </a:endParaRPr>
          </a:p>
        </p:txBody>
      </p:sp>
      <p:sp>
        <p:nvSpPr>
          <p:cNvPr id="21" name="Isosceles Triangle 20"/>
          <p:cNvSpPr/>
          <p:nvPr/>
        </p:nvSpPr>
        <p:spPr>
          <a:xfrm rot="5400000">
            <a:off x="8711603" y="1898339"/>
            <a:ext cx="93133" cy="93133"/>
          </a:xfrm>
          <a:prstGeom prst="triangl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880620" y="1129349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Arial"/>
                <a:cs typeface="Arial"/>
              </a:rPr>
              <a:t>EP</a:t>
            </a:r>
            <a:r>
              <a:rPr lang="en-US" sz="1200" i="1" baseline="30000" dirty="0" smtClean="0">
                <a:latin typeface="Arial"/>
                <a:cs typeface="Arial"/>
              </a:rPr>
              <a:t>G16540</a:t>
            </a:r>
            <a:endParaRPr lang="en-US" sz="1200" i="1" baseline="30000" dirty="0">
              <a:latin typeface="Arial"/>
              <a:cs typeface="Arial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832917" y="2059208"/>
            <a:ext cx="468000" cy="1588"/>
          </a:xfrm>
          <a:prstGeom prst="straightConnector1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H="1">
            <a:off x="7128330" y="2060796"/>
            <a:ext cx="504000" cy="1588"/>
          </a:xfrm>
          <a:prstGeom prst="straightConnector1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3995937" y="2062148"/>
            <a:ext cx="504000" cy="1588"/>
          </a:xfrm>
          <a:prstGeom prst="straightConnector1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307848" y="1736016"/>
            <a:ext cx="288000" cy="1920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367169" y="1736016"/>
            <a:ext cx="792000" cy="1920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520016" y="1736016"/>
            <a:ext cx="576000" cy="1920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699792" y="1738889"/>
            <a:ext cx="576000" cy="1920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225540" y="1743012"/>
            <a:ext cx="288000" cy="1920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2112170" y="3173694"/>
            <a:ext cx="298405" cy="1588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118229" y="281459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*</a:t>
            </a:r>
            <a:endParaRPr lang="sv-SE" dirty="0">
              <a:solidFill>
                <a:srgbClr val="FF0000"/>
              </a:solidFill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 rot="5400000">
            <a:off x="5672384" y="3161974"/>
            <a:ext cx="298405" cy="1588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1527537" y="3152157"/>
            <a:ext cx="298405" cy="1588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533596" y="279305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*</a:t>
            </a:r>
            <a:endParaRPr lang="sv-SE" dirty="0">
              <a:solidFill>
                <a:srgbClr val="FF0000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5400000">
            <a:off x="6099053" y="3122086"/>
            <a:ext cx="298405" cy="1588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190237" y="3101281"/>
            <a:ext cx="4134260" cy="18081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00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/>
          <p:nvPr/>
        </p:nvCxnSpPr>
        <p:spPr>
          <a:xfrm>
            <a:off x="279656" y="3297483"/>
            <a:ext cx="8496000" cy="12699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5660689" y="3101280"/>
            <a:ext cx="612000" cy="1920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90037" y="3085803"/>
            <a:ext cx="1404000" cy="2032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642052" y="3094276"/>
            <a:ext cx="1440000" cy="2032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347864" y="2857205"/>
            <a:ext cx="1435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Arial"/>
                <a:cs typeface="Arial"/>
              </a:rPr>
              <a:t>Mocs2A+Mocs2B</a:t>
            </a:r>
            <a:endParaRPr lang="en-US" sz="1200" i="1" dirty="0">
              <a:latin typeface="Arial"/>
              <a:cs typeface="Arial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003968" y="285113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latin typeface="Arial"/>
                <a:cs typeface="Arial"/>
              </a:rPr>
              <a:t>Clbn</a:t>
            </a:r>
            <a:endParaRPr lang="en-US" sz="1200" i="1" dirty="0">
              <a:latin typeface="Arial"/>
              <a:cs typeface="Arial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37821" y="2834312"/>
            <a:ext cx="515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Arial"/>
                <a:cs typeface="Arial"/>
              </a:rPr>
              <a:t>vig2</a:t>
            </a:r>
            <a:endParaRPr lang="en-US" sz="1200" i="1" dirty="0">
              <a:latin typeface="Arial"/>
              <a:cs typeface="Arial"/>
            </a:endParaRPr>
          </a:p>
        </p:txBody>
      </p:sp>
      <p:sp>
        <p:nvSpPr>
          <p:cNvPr id="83" name="Isosceles Triangle 82"/>
          <p:cNvSpPr/>
          <p:nvPr/>
        </p:nvSpPr>
        <p:spPr>
          <a:xfrm rot="5400000">
            <a:off x="8706104" y="3263603"/>
            <a:ext cx="93133" cy="93133"/>
          </a:xfrm>
          <a:prstGeom prst="triangl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827418" y="3424472"/>
            <a:ext cx="468000" cy="1588"/>
          </a:xfrm>
          <a:prstGeom prst="straightConnector1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10800000" flipH="1">
            <a:off x="7122831" y="3426060"/>
            <a:ext cx="504000" cy="1588"/>
          </a:xfrm>
          <a:prstGeom prst="straightConnector1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10800000">
            <a:off x="3990438" y="3427412"/>
            <a:ext cx="504000" cy="1588"/>
          </a:xfrm>
          <a:prstGeom prst="straightConnector1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5302349" y="3101280"/>
            <a:ext cx="288000" cy="1920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361670" y="3101280"/>
            <a:ext cx="792000" cy="1920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514517" y="3101280"/>
            <a:ext cx="576000" cy="1920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694293" y="3104153"/>
            <a:ext cx="576000" cy="1920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220041" y="3108276"/>
            <a:ext cx="288000" cy="1920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220184" y="3097096"/>
            <a:ext cx="100800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1" name="Straight Connector 50"/>
          <p:cNvCxnSpPr/>
          <p:nvPr/>
        </p:nvCxnSpPr>
        <p:spPr>
          <a:xfrm>
            <a:off x="5061988" y="3284984"/>
            <a:ext cx="1368000" cy="1588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190593" y="3068960"/>
            <a:ext cx="11095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/>
                <a:cs typeface="Arial"/>
              </a:rPr>
              <a:t>779 </a:t>
            </a:r>
            <a:r>
              <a:rPr lang="en-US" sz="1050" dirty="0" err="1" smtClean="0">
                <a:latin typeface="Arial"/>
                <a:cs typeface="Arial"/>
              </a:rPr>
              <a:t>bp</a:t>
            </a:r>
            <a:r>
              <a:rPr lang="en-US" sz="1050" dirty="0" smtClean="0">
                <a:latin typeface="Arial"/>
                <a:cs typeface="Arial"/>
              </a:rPr>
              <a:t> deletion</a:t>
            </a:r>
            <a:endParaRPr lang="en-US" sz="1050" dirty="0">
              <a:latin typeface="Arial"/>
              <a:cs typeface="Arial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rot="16200000" flipH="1">
            <a:off x="4880300" y="3192708"/>
            <a:ext cx="648073" cy="1"/>
          </a:xfrm>
          <a:prstGeom prst="line">
            <a:avLst/>
          </a:prstGeom>
          <a:ln w="19050" cap="flat" cmpd="sng" algn="ctr">
            <a:solidFill>
              <a:srgbClr val="39E756"/>
            </a:solidFill>
            <a:prstDash val="dash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7826225" y="4736177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Arial"/>
                <a:cs typeface="Arial"/>
              </a:rPr>
              <a:t>Mocs2A</a:t>
            </a:r>
            <a:r>
              <a:rPr lang="en-US" sz="1200" i="1" baseline="30000" dirty="0" smtClean="0">
                <a:latin typeface="Arial"/>
                <a:cs typeface="Arial"/>
              </a:rPr>
              <a:t>Δ21A</a:t>
            </a:r>
            <a:endParaRPr lang="en-US" sz="1200" i="1" baseline="30000" dirty="0">
              <a:latin typeface="Arial"/>
              <a:cs typeface="Arial"/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277988" y="4226618"/>
            <a:ext cx="8519581" cy="614406"/>
            <a:chOff x="285155" y="3969610"/>
            <a:chExt cx="8519581" cy="614406"/>
          </a:xfrm>
        </p:grpSpPr>
        <p:cxnSp>
          <p:nvCxnSpPr>
            <p:cNvPr id="98" name="Straight Connector 97"/>
            <p:cNvCxnSpPr/>
            <p:nvPr/>
          </p:nvCxnSpPr>
          <p:spPr>
            <a:xfrm rot="5400000">
              <a:off x="2117669" y="4328710"/>
              <a:ext cx="298405" cy="1588"/>
            </a:xfrm>
            <a:prstGeom prst="line">
              <a:avLst/>
            </a:prstGeom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2123728" y="396961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solidFill>
                    <a:srgbClr val="FF0000"/>
                  </a:solidFill>
                </a:rPr>
                <a:t>*</a:t>
              </a:r>
              <a:endParaRPr lang="sv-SE" dirty="0">
                <a:solidFill>
                  <a:srgbClr val="FF0000"/>
                </a:solidFill>
              </a:endParaRPr>
            </a:p>
          </p:txBody>
        </p:sp>
        <p:cxnSp>
          <p:nvCxnSpPr>
            <p:cNvPr id="100" name="Straight Connector 99"/>
            <p:cNvCxnSpPr/>
            <p:nvPr/>
          </p:nvCxnSpPr>
          <p:spPr>
            <a:xfrm rot="5400000">
              <a:off x="5677883" y="4316990"/>
              <a:ext cx="298405" cy="1588"/>
            </a:xfrm>
            <a:prstGeom prst="line">
              <a:avLst/>
            </a:prstGeom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>
              <a:off x="6104552" y="4277102"/>
              <a:ext cx="298405" cy="1588"/>
            </a:xfrm>
            <a:prstGeom prst="line">
              <a:avLst/>
            </a:prstGeom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Rectangle 104"/>
            <p:cNvSpPr/>
            <p:nvPr/>
          </p:nvSpPr>
          <p:spPr>
            <a:xfrm>
              <a:off x="2195736" y="4256297"/>
              <a:ext cx="4134260" cy="180816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00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6" name="Straight Connector 105"/>
            <p:cNvCxnSpPr/>
            <p:nvPr/>
          </p:nvCxnSpPr>
          <p:spPr>
            <a:xfrm>
              <a:off x="285155" y="4452499"/>
              <a:ext cx="8496000" cy="12699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ectangle 106"/>
            <p:cNvSpPr/>
            <p:nvPr/>
          </p:nvSpPr>
          <p:spPr>
            <a:xfrm>
              <a:off x="5666188" y="4256296"/>
              <a:ext cx="612000" cy="192011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95536" y="4240819"/>
              <a:ext cx="1404000" cy="2032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647551" y="4249292"/>
              <a:ext cx="1440000" cy="2032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353363" y="4012221"/>
              <a:ext cx="14350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 smtClean="0">
                  <a:latin typeface="Arial"/>
                  <a:cs typeface="Arial"/>
                </a:rPr>
                <a:t>Mocs2A+Mocs2B</a:t>
              </a:r>
              <a:endParaRPr lang="en-US" sz="1200" i="1" dirty="0">
                <a:latin typeface="Arial"/>
                <a:cs typeface="Arial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032640" y="4006155"/>
              <a:ext cx="4988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 err="1" smtClean="0">
                  <a:latin typeface="Arial"/>
                  <a:cs typeface="Arial"/>
                </a:rPr>
                <a:t>Clbn</a:t>
              </a:r>
              <a:endParaRPr lang="en-US" sz="1200" i="1" dirty="0">
                <a:latin typeface="Arial"/>
                <a:cs typeface="Arial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843320" y="3989328"/>
              <a:ext cx="5150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latin typeface="Arial"/>
                  <a:cs typeface="Arial"/>
                </a:rPr>
                <a:t>vig2</a:t>
              </a:r>
              <a:endParaRPr lang="en-US" sz="1200" i="1" dirty="0">
                <a:latin typeface="Arial"/>
                <a:cs typeface="Arial"/>
              </a:endParaRPr>
            </a:p>
          </p:txBody>
        </p:sp>
        <p:sp>
          <p:nvSpPr>
            <p:cNvPr id="113" name="Isosceles Triangle 112"/>
            <p:cNvSpPr/>
            <p:nvPr/>
          </p:nvSpPr>
          <p:spPr>
            <a:xfrm rot="5400000">
              <a:off x="8711603" y="4418619"/>
              <a:ext cx="93133" cy="93133"/>
            </a:xfrm>
            <a:prstGeom prst="triangl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>
              <a:off x="832917" y="4579488"/>
              <a:ext cx="468000" cy="1588"/>
            </a:xfrm>
            <a:prstGeom prst="straightConnector1">
              <a:avLst/>
            </a:prstGeom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 rot="10800000" flipH="1">
              <a:off x="7128330" y="4581076"/>
              <a:ext cx="504000" cy="1588"/>
            </a:xfrm>
            <a:prstGeom prst="straightConnector1">
              <a:avLst/>
            </a:prstGeom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 rot="10800000">
              <a:off x="3995937" y="4582428"/>
              <a:ext cx="504000" cy="1588"/>
            </a:xfrm>
            <a:prstGeom prst="straightConnector1">
              <a:avLst/>
            </a:prstGeom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>
            <a:xfrm>
              <a:off x="5307848" y="4256296"/>
              <a:ext cx="288000" cy="192011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367169" y="4256296"/>
              <a:ext cx="792000" cy="192011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20016" y="4256296"/>
              <a:ext cx="576000" cy="192011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2699792" y="4259169"/>
              <a:ext cx="576000" cy="192011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2225540" y="4263292"/>
              <a:ext cx="288000" cy="192011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3" name="Rectangle 122"/>
          <p:cNvSpPr/>
          <p:nvPr/>
        </p:nvSpPr>
        <p:spPr>
          <a:xfrm>
            <a:off x="5580112" y="4509120"/>
            <a:ext cx="64800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5060320" y="4697008"/>
            <a:ext cx="1368000" cy="1588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5572003" y="4451180"/>
            <a:ext cx="5982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/>
                <a:cs typeface="Arial"/>
              </a:rPr>
              <a:t>468 </a:t>
            </a:r>
            <a:r>
              <a:rPr lang="en-US" sz="1050" dirty="0" err="1" smtClean="0">
                <a:latin typeface="Arial"/>
                <a:cs typeface="Arial"/>
              </a:rPr>
              <a:t>bp</a:t>
            </a:r>
            <a:endParaRPr lang="en-US" sz="1050" dirty="0">
              <a:latin typeface="Arial"/>
              <a:cs typeface="Arial"/>
            </a:endParaRPr>
          </a:p>
        </p:txBody>
      </p:sp>
      <p:cxnSp>
        <p:nvCxnSpPr>
          <p:cNvPr id="126" name="Straight Connector 125"/>
          <p:cNvCxnSpPr/>
          <p:nvPr/>
        </p:nvCxnSpPr>
        <p:spPr>
          <a:xfrm rot="16200000" flipH="1">
            <a:off x="5227939" y="4604732"/>
            <a:ext cx="648073" cy="1"/>
          </a:xfrm>
          <a:prstGeom prst="line">
            <a:avLst/>
          </a:prstGeom>
          <a:ln w="19050" cap="flat" cmpd="sng" algn="ctr">
            <a:solidFill>
              <a:srgbClr val="39E756"/>
            </a:solidFill>
            <a:prstDash val="dash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884368" y="1916832"/>
            <a:ext cx="8149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Arial"/>
                <a:cs typeface="Arial"/>
              </a:rPr>
              <a:t>Wild type</a:t>
            </a:r>
            <a:endParaRPr lang="en-US" sz="1200" i="1" baseline="30000" dirty="0">
              <a:latin typeface="Arial"/>
              <a:cs typeface="Arial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570820" y="1628800"/>
            <a:ext cx="7200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3" name="Rectangle 132"/>
          <p:cNvSpPr/>
          <p:nvPr/>
        </p:nvSpPr>
        <p:spPr>
          <a:xfrm>
            <a:off x="306124" y="1628800"/>
            <a:ext cx="7200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7" name="Elbow Connector 126"/>
          <p:cNvCxnSpPr/>
          <p:nvPr/>
        </p:nvCxnSpPr>
        <p:spPr>
          <a:xfrm rot="10800000" flipH="1">
            <a:off x="6614197" y="5772524"/>
            <a:ext cx="396000" cy="216024"/>
          </a:xfrm>
          <a:prstGeom prst="bentConnector3">
            <a:avLst>
              <a:gd name="adj1" fmla="val 50000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Elbow Connector 127"/>
          <p:cNvCxnSpPr/>
          <p:nvPr/>
        </p:nvCxnSpPr>
        <p:spPr>
          <a:xfrm rot="10800000" flipH="1">
            <a:off x="369813" y="5772524"/>
            <a:ext cx="396000" cy="216024"/>
          </a:xfrm>
          <a:prstGeom prst="bentConnector3">
            <a:avLst>
              <a:gd name="adj1" fmla="val 50000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Elbow Connector 143"/>
          <p:cNvCxnSpPr/>
          <p:nvPr/>
        </p:nvCxnSpPr>
        <p:spPr>
          <a:xfrm rot="10800000">
            <a:off x="5526253" y="5772523"/>
            <a:ext cx="396000" cy="216024"/>
          </a:xfrm>
          <a:prstGeom prst="bentConnector3">
            <a:avLst>
              <a:gd name="adj1" fmla="val 50000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5400000">
            <a:off x="2127906" y="6024161"/>
            <a:ext cx="298405" cy="1588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2133965" y="566506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*</a:t>
            </a:r>
            <a:endParaRPr lang="sv-SE" dirty="0">
              <a:solidFill>
                <a:srgbClr val="FF0000"/>
              </a:solidFill>
            </a:endParaRPr>
          </a:p>
        </p:txBody>
      </p:sp>
      <p:cxnSp>
        <p:nvCxnSpPr>
          <p:cNvPr id="147" name="Straight Connector 146"/>
          <p:cNvCxnSpPr/>
          <p:nvPr/>
        </p:nvCxnSpPr>
        <p:spPr>
          <a:xfrm rot="5400000">
            <a:off x="6048305" y="6059179"/>
            <a:ext cx="298405" cy="1588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6054364" y="570007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*</a:t>
            </a:r>
            <a:endParaRPr lang="sv-SE" dirty="0">
              <a:solidFill>
                <a:srgbClr val="FF0000"/>
              </a:solidFill>
            </a:endParaRPr>
          </a:p>
        </p:txBody>
      </p:sp>
      <p:cxnSp>
        <p:nvCxnSpPr>
          <p:cNvPr id="149" name="Straight Connector 148"/>
          <p:cNvCxnSpPr/>
          <p:nvPr/>
        </p:nvCxnSpPr>
        <p:spPr>
          <a:xfrm rot="5400000">
            <a:off x="1522477" y="6002624"/>
            <a:ext cx="298405" cy="1588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1531783" y="56435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*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151" name="Isosceles Triangle 150"/>
          <p:cNvSpPr/>
          <p:nvPr/>
        </p:nvSpPr>
        <p:spPr>
          <a:xfrm flipH="1" flipV="1">
            <a:off x="6002938" y="5584906"/>
            <a:ext cx="523515" cy="237063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" name="Straight Connector 151"/>
          <p:cNvCxnSpPr/>
          <p:nvPr/>
        </p:nvCxnSpPr>
        <p:spPr>
          <a:xfrm rot="5400000">
            <a:off x="6114789" y="5972553"/>
            <a:ext cx="298405" cy="1588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2205973" y="5951748"/>
            <a:ext cx="4134260" cy="18081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00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/>
          <p:cNvCxnSpPr/>
          <p:nvPr/>
        </p:nvCxnSpPr>
        <p:spPr>
          <a:xfrm>
            <a:off x="295392" y="6147950"/>
            <a:ext cx="8496000" cy="12699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5676425" y="5951747"/>
            <a:ext cx="612000" cy="1920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405773" y="5936270"/>
            <a:ext cx="1404000" cy="2032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6657788" y="5944743"/>
            <a:ext cx="1440000" cy="2032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TextBox 157"/>
          <p:cNvSpPr txBox="1"/>
          <p:nvPr/>
        </p:nvSpPr>
        <p:spPr>
          <a:xfrm>
            <a:off x="3867309" y="5707672"/>
            <a:ext cx="1435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Arial"/>
                <a:cs typeface="Arial"/>
              </a:rPr>
              <a:t>Mocs2A+Mocs2B</a:t>
            </a:r>
            <a:endParaRPr lang="en-US" sz="1200" i="1" dirty="0">
              <a:latin typeface="Arial"/>
              <a:cs typeface="Arial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7033772" y="570160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latin typeface="Arial"/>
                <a:cs typeface="Arial"/>
              </a:rPr>
              <a:t>Clbn</a:t>
            </a:r>
            <a:endParaRPr lang="en-US" sz="1200" i="1" dirty="0">
              <a:latin typeface="Arial"/>
              <a:cs typeface="Arial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853557" y="5684779"/>
            <a:ext cx="515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Arial"/>
                <a:cs typeface="Arial"/>
              </a:rPr>
              <a:t>vig2</a:t>
            </a:r>
            <a:endParaRPr lang="en-US" sz="1200" i="1" dirty="0">
              <a:latin typeface="Arial"/>
              <a:cs typeface="Arial"/>
            </a:endParaRPr>
          </a:p>
        </p:txBody>
      </p:sp>
      <p:sp>
        <p:nvSpPr>
          <p:cNvPr id="161" name="Isosceles Triangle 160"/>
          <p:cNvSpPr/>
          <p:nvPr/>
        </p:nvSpPr>
        <p:spPr>
          <a:xfrm rot="5400000">
            <a:off x="8721840" y="6114070"/>
            <a:ext cx="93133" cy="93133"/>
          </a:xfrm>
          <a:prstGeom prst="triangl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5724128" y="5345080"/>
            <a:ext cx="1098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Arial"/>
                <a:cs typeface="Arial"/>
              </a:rPr>
              <a:t>EP</a:t>
            </a:r>
            <a:r>
              <a:rPr lang="en-US" sz="1200" i="1" baseline="30000" dirty="0" smtClean="0">
                <a:latin typeface="Arial"/>
                <a:cs typeface="Arial"/>
              </a:rPr>
              <a:t>G16540</a:t>
            </a:r>
            <a:r>
              <a:rPr lang="en-US" sz="1200" i="1" dirty="0" smtClean="0">
                <a:latin typeface="Arial"/>
                <a:cs typeface="Arial"/>
              </a:rPr>
              <a:t>43bp</a:t>
            </a:r>
            <a:endParaRPr lang="en-US" sz="1200" i="1" dirty="0">
              <a:latin typeface="Arial"/>
              <a:cs typeface="Arial"/>
            </a:endParaRPr>
          </a:p>
        </p:txBody>
      </p:sp>
      <p:cxnSp>
        <p:nvCxnSpPr>
          <p:cNvPr id="163" name="Straight Arrow Connector 162"/>
          <p:cNvCxnSpPr/>
          <p:nvPr/>
        </p:nvCxnSpPr>
        <p:spPr>
          <a:xfrm>
            <a:off x="843154" y="6274939"/>
            <a:ext cx="468000" cy="1588"/>
          </a:xfrm>
          <a:prstGeom prst="straightConnector1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rot="10800000" flipH="1">
            <a:off x="7138567" y="6276527"/>
            <a:ext cx="504000" cy="1588"/>
          </a:xfrm>
          <a:prstGeom prst="straightConnector1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rot="10800000">
            <a:off x="4006174" y="6277879"/>
            <a:ext cx="504000" cy="1588"/>
          </a:xfrm>
          <a:prstGeom prst="straightConnector1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6" name="Rectangle 165"/>
          <p:cNvSpPr/>
          <p:nvPr/>
        </p:nvSpPr>
        <p:spPr>
          <a:xfrm>
            <a:off x="5318085" y="5951747"/>
            <a:ext cx="288000" cy="1920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4377406" y="5951747"/>
            <a:ext cx="792000" cy="1920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3530253" y="5951747"/>
            <a:ext cx="576000" cy="1920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2710029" y="5954620"/>
            <a:ext cx="576000" cy="1920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2235777" y="5958743"/>
            <a:ext cx="288000" cy="1920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TextBox 170"/>
          <p:cNvSpPr txBox="1"/>
          <p:nvPr/>
        </p:nvSpPr>
        <p:spPr>
          <a:xfrm>
            <a:off x="7803575" y="6132563"/>
            <a:ext cx="934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Arial"/>
                <a:cs typeface="Arial"/>
              </a:rPr>
              <a:t>Mocs2A</a:t>
            </a:r>
            <a:r>
              <a:rPr lang="en-US" sz="1200" i="1" baseline="30000" dirty="0" smtClean="0">
                <a:latin typeface="Arial"/>
                <a:cs typeface="Arial"/>
              </a:rPr>
              <a:t>Δ1A</a:t>
            </a:r>
            <a:endParaRPr lang="en-US" sz="1200" i="1" baseline="30000" dirty="0">
              <a:latin typeface="Arial"/>
              <a:cs typeface="Arial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6566989" y="5844531"/>
            <a:ext cx="7200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3" name="Rectangle 172"/>
          <p:cNvSpPr/>
          <p:nvPr/>
        </p:nvSpPr>
        <p:spPr>
          <a:xfrm>
            <a:off x="316361" y="5844531"/>
            <a:ext cx="7200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4" name="Rectangle 173"/>
          <p:cNvSpPr/>
          <p:nvPr/>
        </p:nvSpPr>
        <p:spPr>
          <a:xfrm>
            <a:off x="6156176" y="6193440"/>
            <a:ext cx="7200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700808"/>
            <a:ext cx="8946571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470621" y="404664"/>
            <a:ext cx="18934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sz="2800" dirty="0" smtClean="0"/>
              <a:t>Mocs2A</a:t>
            </a:r>
            <a:r>
              <a:rPr lang="sv-SE" sz="2800" baseline="30000" dirty="0" smtClean="0">
                <a:sym typeface="Symbol"/>
              </a:rPr>
              <a:t>21A</a:t>
            </a:r>
            <a:endParaRPr lang="sv-SE" sz="2800" baseline="30000" dirty="0"/>
          </a:p>
        </p:txBody>
      </p:sp>
      <p:sp>
        <p:nvSpPr>
          <p:cNvPr id="4" name="Rectangle 3"/>
          <p:cNvSpPr/>
          <p:nvPr/>
        </p:nvSpPr>
        <p:spPr>
          <a:xfrm>
            <a:off x="5076056" y="2060848"/>
            <a:ext cx="936104" cy="20162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ctangle 4"/>
          <p:cNvSpPr/>
          <p:nvPr/>
        </p:nvSpPr>
        <p:spPr>
          <a:xfrm>
            <a:off x="611560" y="4932784"/>
            <a:ext cx="351656" cy="2964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Box 5"/>
          <p:cNvSpPr txBox="1"/>
          <p:nvPr/>
        </p:nvSpPr>
        <p:spPr>
          <a:xfrm>
            <a:off x="971600" y="4917808"/>
            <a:ext cx="155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= </a:t>
            </a:r>
            <a:r>
              <a:rPr lang="sv-SE" dirty="0" err="1" smtClean="0"/>
              <a:t>Deleted</a:t>
            </a:r>
            <a:r>
              <a:rPr lang="sv-SE" dirty="0" smtClean="0"/>
              <a:t> area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5300" y="673100"/>
            <a:ext cx="5613400" cy="551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123728" y="6309320"/>
            <a:ext cx="351656" cy="2964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TextBox 3"/>
          <p:cNvSpPr txBox="1"/>
          <p:nvPr/>
        </p:nvSpPr>
        <p:spPr>
          <a:xfrm>
            <a:off x="2475384" y="6267642"/>
            <a:ext cx="155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= </a:t>
            </a:r>
            <a:r>
              <a:rPr lang="sv-SE" dirty="0" err="1" smtClean="0"/>
              <a:t>Deleted</a:t>
            </a:r>
            <a:r>
              <a:rPr lang="sv-SE" dirty="0" smtClean="0"/>
              <a:t> area</a:t>
            </a:r>
            <a:endParaRPr lang="sv-S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700808"/>
            <a:ext cx="8946571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470621" y="404664"/>
            <a:ext cx="18934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sz="2800" dirty="0" smtClean="0"/>
              <a:t>Mocs2A</a:t>
            </a:r>
            <a:r>
              <a:rPr lang="sv-SE" sz="2800" baseline="30000" dirty="0" smtClean="0">
                <a:sym typeface="Symbol"/>
              </a:rPr>
              <a:t>28A</a:t>
            </a:r>
            <a:endParaRPr lang="sv-SE" sz="2800" baseline="30000" dirty="0"/>
          </a:p>
        </p:txBody>
      </p:sp>
      <p:sp>
        <p:nvSpPr>
          <p:cNvPr id="6" name="Rectangle 5"/>
          <p:cNvSpPr/>
          <p:nvPr/>
        </p:nvSpPr>
        <p:spPr>
          <a:xfrm>
            <a:off x="4499992" y="2060848"/>
            <a:ext cx="1512168" cy="20162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611560" y="4932784"/>
            <a:ext cx="351656" cy="2964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Box 7"/>
          <p:cNvSpPr txBox="1"/>
          <p:nvPr/>
        </p:nvSpPr>
        <p:spPr>
          <a:xfrm>
            <a:off x="971600" y="4917808"/>
            <a:ext cx="155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= </a:t>
            </a:r>
            <a:r>
              <a:rPr lang="sv-SE" dirty="0" err="1" smtClean="0"/>
              <a:t>Deleted</a:t>
            </a:r>
            <a:r>
              <a:rPr lang="sv-SE" dirty="0" smtClean="0"/>
              <a:t> area</a:t>
            </a:r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980728"/>
            <a:ext cx="560070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123728" y="6309320"/>
            <a:ext cx="351656" cy="2964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TextBox 3"/>
          <p:cNvSpPr txBox="1"/>
          <p:nvPr/>
        </p:nvSpPr>
        <p:spPr>
          <a:xfrm>
            <a:off x="2475384" y="6267642"/>
            <a:ext cx="155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= </a:t>
            </a:r>
            <a:r>
              <a:rPr lang="sv-SE" dirty="0" err="1" smtClean="0"/>
              <a:t>Deleted</a:t>
            </a:r>
            <a:r>
              <a:rPr lang="sv-SE" dirty="0" smtClean="0"/>
              <a:t> area</a:t>
            </a: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59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Caroline Grabbe</dc:creator>
  <cp:lastModifiedBy>Caroline Grabbe</cp:lastModifiedBy>
  <cp:revision>11</cp:revision>
  <dcterms:created xsi:type="dcterms:W3CDTF">2013-01-30T08:03:04Z</dcterms:created>
  <dcterms:modified xsi:type="dcterms:W3CDTF">2018-06-18T14:47:41Z</dcterms:modified>
</cp:coreProperties>
</file>